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jMCGT5BmGy2AL7g7EbICuGZWljV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7" d="100"/>
          <a:sy n="67" d="100"/>
        </p:scale>
        <p:origin x="132" y="7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customschemas.google.com/relationships/presentationmetadata" Target="metadata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224bb29e916_9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82" name="Google Shape;82;g224bb29e916_9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클라우드 아니고 클라우드 ‘처럼’ 임 클라우드라고 하지 않기!(주의)</a:t>
            </a:r>
            <a:endParaRPr/>
          </a:p>
        </p:txBody>
      </p:sp>
      <p:sp>
        <p:nvSpPr>
          <p:cNvPr id="95" name="Google Shape;95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26f329dd40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-US"/>
              <a:t>클라우드 아니고 클라우드 ‘처럼’ 임 클라우드라고 하지 않기!(주의)</a:t>
            </a:r>
            <a:endParaRPr/>
          </a:p>
        </p:txBody>
      </p:sp>
      <p:sp>
        <p:nvSpPr>
          <p:cNvPr id="110" name="Google Shape;110;g226f329dd40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26f329dd40_1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26f329dd40_1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26f329dd40_1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26f329dd40_1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47e6a88cb3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7" name="Google Shape;137;g247e6a88cb3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24bb29e916_9_1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45" name="Google Shape;145;g224bb29e916_9_1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白紙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縦書きテキスト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縦書きタイトルと&#10;縦書きテキスト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 スライド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とコンテンツ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セクション見出し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2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つのコンテンツ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2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比較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2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2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2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2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2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のみ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2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コンテンツ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3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3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タイトル付きの図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2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2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g224bb29e916_9_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C4D89D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85" name="Google Shape;85;g224bb29e916_9_62"/>
          <p:cNvSpPr txBox="1"/>
          <p:nvPr/>
        </p:nvSpPr>
        <p:spPr>
          <a:xfrm>
            <a:off x="8083372" y="850676"/>
            <a:ext cx="36552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lang="en-US" sz="5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Pilloud</a:t>
            </a:r>
            <a:endParaRPr sz="5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g224bb29e916_9_62"/>
          <p:cNvSpPr txBox="1"/>
          <p:nvPr/>
        </p:nvSpPr>
        <p:spPr>
          <a:xfrm>
            <a:off x="8679186" y="1750084"/>
            <a:ext cx="2049000" cy="12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약먹조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20233559 조성규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20233600 이수연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20233580 이지수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20233599 박미주</a:t>
            </a:r>
            <a:endParaRPr sz="12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g224bb29e916_9_6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6300" y="4096550"/>
            <a:ext cx="2692425" cy="263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/>
          <p:nvPr/>
        </p:nvSpPr>
        <p:spPr>
          <a:xfrm rot="886943">
            <a:off x="-176948" y="222419"/>
            <a:ext cx="676077" cy="964596"/>
          </a:xfrm>
          <a:prstGeom prst="rect">
            <a:avLst/>
          </a:prstGeom>
          <a:solidFill>
            <a:srgbClr val="C4D8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8" name="Google Shape;98;p14"/>
          <p:cNvGrpSpPr/>
          <p:nvPr/>
        </p:nvGrpSpPr>
        <p:grpSpPr>
          <a:xfrm>
            <a:off x="458425" y="490750"/>
            <a:ext cx="5384204" cy="666243"/>
            <a:chOff x="458425" y="490750"/>
            <a:chExt cx="5384204" cy="666243"/>
          </a:xfrm>
        </p:grpSpPr>
        <p:sp>
          <p:nvSpPr>
            <p:cNvPr id="99" name="Google Shape;99;p14"/>
            <p:cNvSpPr txBox="1"/>
            <p:nvPr/>
          </p:nvSpPr>
          <p:spPr>
            <a:xfrm>
              <a:off x="687025" y="490750"/>
              <a:ext cx="51327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1" i="0" u="none" strike="noStrike" cap="none">
                  <a:solidFill>
                    <a:srgbClr val="3A3838"/>
                  </a:solidFill>
                  <a:latin typeface="Arial"/>
                  <a:ea typeface="Arial"/>
                  <a:cs typeface="Arial"/>
                  <a:sym typeface="Arial"/>
                </a:rPr>
                <a:t>프로젝트</a:t>
              </a:r>
              <a:r>
                <a:rPr lang="en-US" sz="3600" b="1">
                  <a:solidFill>
                    <a:srgbClr val="3A3838"/>
                  </a:solidFill>
                </a:rPr>
                <a:t>명 소개</a:t>
              </a:r>
              <a:endParaRPr sz="36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" name="Google Shape;100;p14"/>
            <p:cNvSpPr txBox="1"/>
            <p:nvPr/>
          </p:nvSpPr>
          <p:spPr>
            <a:xfrm>
              <a:off x="458425" y="879994"/>
              <a:ext cx="5384204" cy="27699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01" name="Google Shape;101;p14"/>
          <p:cNvSpPr/>
          <p:nvPr/>
        </p:nvSpPr>
        <p:spPr>
          <a:xfrm>
            <a:off x="687025" y="2033150"/>
            <a:ext cx="5490900" cy="3326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4"/>
          <p:cNvSpPr txBox="1"/>
          <p:nvPr/>
        </p:nvSpPr>
        <p:spPr>
          <a:xfrm>
            <a:off x="920165" y="2430183"/>
            <a:ext cx="37263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Pilloud</a:t>
            </a:r>
            <a:endParaRPr sz="24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4"/>
          <p:cNvSpPr txBox="1"/>
          <p:nvPr/>
        </p:nvSpPr>
        <p:spPr>
          <a:xfrm>
            <a:off x="1225975" y="3552813"/>
            <a:ext cx="4951800" cy="136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Cloud 컴퓨팅 기술이 리소스를 인터넷에 저장해놓고</a:t>
            </a:r>
            <a:endParaRPr sz="15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언제든 꺼내 쓰듯, 의약품 정보와 위험정보를</a:t>
            </a:r>
            <a:endParaRPr sz="15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저장해놓고 언제든 사용자가 자신에게 필요한 정보를</a:t>
            </a:r>
            <a:endParaRPr sz="15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-US" sz="15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찾아볼 수 있도록 한다는 의미</a:t>
            </a:r>
            <a:endParaRPr sz="15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04" name="Google Shape;104;p14"/>
          <p:cNvCxnSpPr/>
          <p:nvPr/>
        </p:nvCxnSpPr>
        <p:spPr>
          <a:xfrm>
            <a:off x="899326" y="2232010"/>
            <a:ext cx="38184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5" name="Google Shape;105;p14"/>
          <p:cNvSpPr txBox="1"/>
          <p:nvPr/>
        </p:nvSpPr>
        <p:spPr>
          <a:xfrm>
            <a:off x="920175" y="2834700"/>
            <a:ext cx="3360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Pill</a:t>
            </a:r>
            <a:r>
              <a:rPr lang="en-US" sz="1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(알약)</a:t>
            </a:r>
            <a:r>
              <a:rPr lang="en-US" sz="14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+ Cloud</a:t>
            </a:r>
            <a:r>
              <a:rPr lang="en-US" sz="1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(클라우드 컴퓨팅 시스템)</a:t>
            </a:r>
            <a:endParaRPr sz="1100" b="1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6" name="Google Shape;106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rot="5400000">
            <a:off x="5960475" y="1090601"/>
            <a:ext cx="6852826" cy="467677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4"/>
          <p:cNvCxnSpPr/>
          <p:nvPr/>
        </p:nvCxnSpPr>
        <p:spPr>
          <a:xfrm>
            <a:off x="2243739" y="5224413"/>
            <a:ext cx="3818400" cy="0"/>
          </a:xfrm>
          <a:prstGeom prst="straightConnector1">
            <a:avLst/>
          </a:prstGeom>
          <a:noFill/>
          <a:ln w="57150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26f329dd40_2_0"/>
          <p:cNvSpPr/>
          <p:nvPr/>
        </p:nvSpPr>
        <p:spPr>
          <a:xfrm rot="886943">
            <a:off x="-176890" y="222434"/>
            <a:ext cx="676077" cy="964596"/>
          </a:xfrm>
          <a:prstGeom prst="rect">
            <a:avLst/>
          </a:prstGeom>
          <a:solidFill>
            <a:srgbClr val="C4D8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3" name="Google Shape;113;g226f329dd40_2_0"/>
          <p:cNvGrpSpPr/>
          <p:nvPr/>
        </p:nvGrpSpPr>
        <p:grpSpPr>
          <a:xfrm>
            <a:off x="458425" y="490750"/>
            <a:ext cx="5384100" cy="666144"/>
            <a:chOff x="458425" y="490750"/>
            <a:chExt cx="5384100" cy="666144"/>
          </a:xfrm>
        </p:grpSpPr>
        <p:sp>
          <p:nvSpPr>
            <p:cNvPr id="114" name="Google Shape;114;g226f329dd40_2_0"/>
            <p:cNvSpPr txBox="1"/>
            <p:nvPr/>
          </p:nvSpPr>
          <p:spPr>
            <a:xfrm>
              <a:off x="687025" y="490750"/>
              <a:ext cx="5132700" cy="646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3600"/>
                <a:buFont typeface="Arial"/>
                <a:buNone/>
              </a:pPr>
              <a:r>
                <a:rPr lang="en-US" sz="3600" b="1">
                  <a:solidFill>
                    <a:srgbClr val="3A3838"/>
                  </a:solidFill>
                </a:rPr>
                <a:t>개발 동기</a:t>
              </a:r>
              <a:endParaRPr sz="36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" name="Google Shape;115;g226f329dd40_2_0"/>
            <p:cNvSpPr txBox="1"/>
            <p:nvPr/>
          </p:nvSpPr>
          <p:spPr>
            <a:xfrm>
              <a:off x="458425" y="879994"/>
              <a:ext cx="53841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just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endParaRPr sz="1200" b="0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16" name="Google Shape;116;g226f329dd40_2_0"/>
          <p:cNvPicPr preferRelativeResize="0"/>
          <p:nvPr/>
        </p:nvPicPr>
        <p:blipFill rotWithShape="1">
          <a:blip r:embed="rId3">
            <a:alphaModFix/>
          </a:blip>
          <a:srcRect r="46754"/>
          <a:stretch/>
        </p:blipFill>
        <p:spPr>
          <a:xfrm>
            <a:off x="407688" y="1550675"/>
            <a:ext cx="6491775" cy="475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g226f329dd40_2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4575" y="865800"/>
            <a:ext cx="6342100" cy="3459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g226f329dd40_2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34675" y="3496425"/>
            <a:ext cx="5749650" cy="3231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226f329dd40_1_9"/>
          <p:cNvSpPr txBox="1"/>
          <p:nvPr/>
        </p:nvSpPr>
        <p:spPr>
          <a:xfrm>
            <a:off x="610825" y="489340"/>
            <a:ext cx="3532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>
                <a:solidFill>
                  <a:srgbClr val="3A3838"/>
                </a:solidFill>
              </a:rPr>
              <a:t>개발 목적</a:t>
            </a:r>
            <a:r>
              <a:rPr lang="en-US" sz="3600" b="1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3600" b="1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4" name="Google Shape;124;g226f329dd40_1_9"/>
          <p:cNvPicPr preferRelativeResize="0"/>
          <p:nvPr/>
        </p:nvPicPr>
        <p:blipFill rotWithShape="1">
          <a:blip r:embed="rId3">
            <a:alphaModFix/>
          </a:blip>
          <a:srcRect l="14852" r="14084" b="7467"/>
          <a:stretch/>
        </p:blipFill>
        <p:spPr>
          <a:xfrm>
            <a:off x="1410650" y="1717000"/>
            <a:ext cx="4501625" cy="4233850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g226f329dd40_1_9"/>
          <p:cNvSpPr txBox="1"/>
          <p:nvPr/>
        </p:nvSpPr>
        <p:spPr>
          <a:xfrm>
            <a:off x="6172500" y="2356275"/>
            <a:ext cx="4968000" cy="295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160655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rgbClr val="000000"/>
                </a:solidFill>
              </a:rPr>
              <a:t>￭  이 프로젝트를 고안하게 된 계기</a:t>
            </a:r>
            <a:endParaRPr sz="1700" b="1">
              <a:solidFill>
                <a:srgbClr val="000000"/>
              </a:solidFill>
            </a:endParaRPr>
          </a:p>
          <a:p>
            <a:pPr marL="160655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rgbClr val="000000"/>
                </a:solidFill>
              </a:rPr>
              <a:t>￭  유사한 웹페이지와 무엇을 차별화할지?</a:t>
            </a:r>
            <a:endParaRPr sz="1700" b="1">
              <a:solidFill>
                <a:srgbClr val="000000"/>
              </a:solidFill>
            </a:endParaRPr>
          </a:p>
          <a:p>
            <a:pPr marL="160655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rgbClr val="000000"/>
                </a:solidFill>
              </a:rPr>
              <a:t>￭  완성이 된다면 활용도는 높을까?</a:t>
            </a:r>
            <a:endParaRPr sz="1700" b="1">
              <a:solidFill>
                <a:srgbClr val="000000"/>
              </a:solidFill>
            </a:endParaRPr>
          </a:p>
          <a:p>
            <a:pPr marL="160655" lvl="0" indent="0" algn="l" rtl="0">
              <a:lnSpc>
                <a:spcPct val="2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 b="1">
                <a:solidFill>
                  <a:srgbClr val="000000"/>
                </a:solidFill>
              </a:rPr>
              <a:t>￭  과연 어떤 기대효과를 불러올까?</a:t>
            </a:r>
            <a:endParaRPr sz="1700" b="1">
              <a:solidFill>
                <a:srgbClr val="000000"/>
              </a:solidFill>
            </a:endParaRPr>
          </a:p>
          <a:p>
            <a:pPr marL="0" lvl="0" indent="179999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0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6" name="Google Shape;126;g226f329dd40_1_9"/>
          <p:cNvSpPr/>
          <p:nvPr/>
        </p:nvSpPr>
        <p:spPr>
          <a:xfrm rot="886943">
            <a:off x="-176890" y="222434"/>
            <a:ext cx="676077" cy="964596"/>
          </a:xfrm>
          <a:prstGeom prst="rect">
            <a:avLst/>
          </a:prstGeom>
          <a:solidFill>
            <a:srgbClr val="C4D8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26f329dd40_1_22"/>
          <p:cNvSpPr/>
          <p:nvPr/>
        </p:nvSpPr>
        <p:spPr>
          <a:xfrm rot="886943">
            <a:off x="-176890" y="222434"/>
            <a:ext cx="676077" cy="964596"/>
          </a:xfrm>
          <a:prstGeom prst="rect">
            <a:avLst/>
          </a:prstGeom>
          <a:solidFill>
            <a:srgbClr val="C4D8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g226f329dd40_1_22"/>
          <p:cNvSpPr txBox="1"/>
          <p:nvPr/>
        </p:nvSpPr>
        <p:spPr>
          <a:xfrm>
            <a:off x="610825" y="414550"/>
            <a:ext cx="40635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>
                <a:solidFill>
                  <a:srgbClr val="3A3838"/>
                </a:solidFill>
              </a:rPr>
              <a:t>설계 구조</a:t>
            </a:r>
            <a:endParaRPr sz="36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" name="Google Shape;133;g226f329dd40_1_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5075" y="1485900"/>
            <a:ext cx="5981050" cy="4267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226f329dd40_1_22"/>
          <p:cNvSpPr txBox="1"/>
          <p:nvPr/>
        </p:nvSpPr>
        <p:spPr>
          <a:xfrm>
            <a:off x="6616225" y="1236825"/>
            <a:ext cx="5336700" cy="515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algun Gothic"/>
              <a:buAutoNum type="arabicPeriod"/>
            </a:pPr>
            <a:r>
              <a:rPr lang="en-US" sz="16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user_mst - user_alg - 1:n</a:t>
            </a:r>
            <a:endParaRPr sz="16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1명의 사용자는 다수의 알러지를 보유할 수 있으므로 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1:n의 관계를 가진다.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algun Gothic"/>
              <a:buAutoNum type="arabicPeriod"/>
            </a:pPr>
            <a:r>
              <a:rPr lang="en-US" sz="16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user_mst - user_health - 1:n</a:t>
            </a:r>
            <a:endParaRPr sz="16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1명의 사용자는 다수의 건강이상 정보를 보유할 수 있으므로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1:n의 관계를 가진다.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algun Gothic"/>
              <a:buAutoNum type="arabicPeriod"/>
            </a:pPr>
            <a:r>
              <a:rPr lang="en-US" sz="16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user_mst - user_pill - 1:n</a:t>
            </a:r>
            <a:endParaRPr sz="16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1명의 사용자는 다수의 약품정보를 저장할 수 있으므로 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1:n의 관계를 가진다.</a:t>
            </a:r>
            <a:endParaRPr sz="13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457200" lvl="0" indent="-330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Malgun Gothic"/>
              <a:buAutoNum type="arabicPeriod"/>
            </a:pPr>
            <a:r>
              <a:rPr lang="en-US" sz="1600" b="1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board_news</a:t>
            </a:r>
            <a:endParaRPr sz="16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board_news 테이블은 다른 테이블과 관계를 갖지 않고</a:t>
            </a:r>
            <a:endParaRPr sz="1300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marL="0" lvl="0" indent="4572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단독으로 존재한다.</a:t>
            </a:r>
            <a:endParaRPr sz="1300" b="1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47e6a88cb3_1_0"/>
          <p:cNvSpPr/>
          <p:nvPr/>
        </p:nvSpPr>
        <p:spPr>
          <a:xfrm>
            <a:off x="2158650" y="1127450"/>
            <a:ext cx="7578000" cy="5364900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28575" cap="flat" cmpd="sng">
            <a:solidFill>
              <a:srgbClr val="C4D89D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g247e6a88cb3_1_0"/>
          <p:cNvSpPr/>
          <p:nvPr/>
        </p:nvSpPr>
        <p:spPr>
          <a:xfrm rot="886943">
            <a:off x="-176948" y="222419"/>
            <a:ext cx="676077" cy="964596"/>
          </a:xfrm>
          <a:prstGeom prst="rect">
            <a:avLst/>
          </a:prstGeom>
          <a:solidFill>
            <a:srgbClr val="C4D89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g247e6a88cb3_1_0"/>
          <p:cNvSpPr txBox="1"/>
          <p:nvPr/>
        </p:nvSpPr>
        <p:spPr>
          <a:xfrm>
            <a:off x="610825" y="414550"/>
            <a:ext cx="52050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n-US" sz="3600" b="1" i="0" u="none" strike="noStrike" cap="none">
                <a:solidFill>
                  <a:srgbClr val="3A3838"/>
                </a:solidFill>
                <a:latin typeface="Arial"/>
                <a:ea typeface="Arial"/>
                <a:cs typeface="Arial"/>
                <a:sym typeface="Arial"/>
              </a:rPr>
              <a:t>프로토타입 </a:t>
            </a:r>
            <a:r>
              <a:rPr lang="en-US" sz="3600" b="1">
                <a:solidFill>
                  <a:srgbClr val="3A3838"/>
                </a:solidFill>
              </a:rPr>
              <a:t>시연 영상</a:t>
            </a:r>
            <a:endParaRPr sz="3600" b="1" i="0" u="none" strike="noStrike" cap="none">
              <a:solidFill>
                <a:srgbClr val="3A383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pilloud 시연영상(최최종)">
            <a:hlinkClick r:id="" action="ppaction://media"/>
            <a:extLst>
              <a:ext uri="{FF2B5EF4-FFF2-40B4-BE49-F238E27FC236}">
                <a16:creationId xmlns:a16="http://schemas.microsoft.com/office/drawing/2014/main" id="{143D5943-5EB5-8691-1D11-032BD3E8C78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33055" t="140" r="33050" b="-138"/>
          <a:stretch/>
        </p:blipFill>
        <p:spPr>
          <a:xfrm>
            <a:off x="4419032" y="1200308"/>
            <a:ext cx="3057236" cy="52191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8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g224bb29e916_9_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 cap="flat" cmpd="sng">
            <a:solidFill>
              <a:srgbClr val="C4D89D"/>
            </a:solidFill>
            <a:prstDash val="solid"/>
            <a:round/>
            <a:headEnd type="none" w="sm" len="sm"/>
            <a:tailEnd type="none" w="sm" len="sm"/>
          </a:ln>
        </p:spPr>
      </p:pic>
      <p:pic>
        <p:nvPicPr>
          <p:cNvPr id="148" name="Google Shape;148;g224bb29e916_9_1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16300" y="4096550"/>
            <a:ext cx="2692425" cy="26399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g224bb29e916_9_114"/>
          <p:cNvSpPr txBox="1"/>
          <p:nvPr/>
        </p:nvSpPr>
        <p:spPr>
          <a:xfrm>
            <a:off x="6095990" y="2951850"/>
            <a:ext cx="47358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600"/>
              <a:buFont typeface="Arial"/>
              <a:buNone/>
            </a:pPr>
            <a:r>
              <a:rPr lang="en-US" sz="56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56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2">
      <a:dk1>
        <a:srgbClr val="000000"/>
      </a:dk1>
      <a:lt1>
        <a:srgbClr val="FFFFFF"/>
      </a:lt1>
      <a:dk2>
        <a:srgbClr val="757070"/>
      </a:dk2>
      <a:lt2>
        <a:srgbClr val="E7E6E6"/>
      </a:lt2>
      <a:accent1>
        <a:srgbClr val="03AFB9"/>
      </a:accent1>
      <a:accent2>
        <a:srgbClr val="59C6D3"/>
      </a:accent2>
      <a:accent3>
        <a:srgbClr val="B5ECF1"/>
      </a:accent3>
      <a:accent4>
        <a:srgbClr val="FFEA9A"/>
      </a:accent4>
      <a:accent5>
        <a:srgbClr val="FDB805"/>
      </a:accent5>
      <a:accent6>
        <a:srgbClr val="FFA000"/>
      </a:accent6>
      <a:hlink>
        <a:srgbClr val="3A3838"/>
      </a:hlink>
      <a:folHlink>
        <a:srgbClr val="3A383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203</Words>
  <Application>Microsoft Office PowerPoint</Application>
  <PresentationFormat>와이드스크린</PresentationFormat>
  <Paragraphs>36</Paragraphs>
  <Slides>8</Slides>
  <Notes>8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1" baseType="lpstr">
      <vt:lpstr>Malgun Gothic</vt:lpstr>
      <vt:lpstr>Arial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Jisu Lee</cp:lastModifiedBy>
  <cp:revision>1</cp:revision>
  <dcterms:created xsi:type="dcterms:W3CDTF">2018-04-23T02:02:46Z</dcterms:created>
  <dcterms:modified xsi:type="dcterms:W3CDTF">2023-06-11T12:11:22Z</dcterms:modified>
</cp:coreProperties>
</file>